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58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8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MLA Formatting </a:t>
            </a:r>
            <a:br>
              <a:rPr lang="en-US" dirty="0"/>
            </a:br>
            <a:r>
              <a:rPr lang="en-US" dirty="0"/>
              <a:t>Bell Ringers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English; </a:t>
            </a:r>
            <a:r>
              <a:rPr lang="en-US" i="1" dirty="0"/>
              <a:t>Spring Semester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4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3165232"/>
            <a:ext cx="7702061" cy="2866291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TUESDAY</a:t>
            </a:r>
            <a:br>
              <a:rPr lang="en-US" dirty="0"/>
            </a:br>
            <a:r>
              <a:rPr lang="en-US"/>
              <a:t>January 17, </a:t>
            </a:r>
            <a:r>
              <a:rPr lang="en-US" dirty="0"/>
              <a:t>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5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WEBSITE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i="1" dirty="0">
                <a:solidFill>
                  <a:srgbClr val="92D050"/>
                </a:solidFill>
              </a:rPr>
              <a:t>Title of Website.</a:t>
            </a:r>
            <a:r>
              <a:rPr lang="en-US" dirty="0">
                <a:solidFill>
                  <a:srgbClr val="92D05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Publisher or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Sponsoring Institution, Date posted or last updated.</a:t>
            </a:r>
            <a:r>
              <a:rPr lang="en-US" dirty="0"/>
              <a:t>  </a:t>
            </a:r>
            <a:r>
              <a:rPr lang="en-US" dirty="0">
                <a:solidFill>
                  <a:srgbClr val="7030A0"/>
                </a:solidFill>
              </a:rPr>
              <a:t>Medium. 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>
                <a:solidFill>
                  <a:srgbClr val="FFC000"/>
                </a:solidFill>
              </a:rPr>
              <a:t>Day Month Year of access.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Authors</a:t>
            </a:r>
            <a:r>
              <a:rPr lang="en-US" dirty="0"/>
              <a:t>: Edward N. </a:t>
            </a:r>
            <a:r>
              <a:rPr lang="en-US" dirty="0" err="1"/>
              <a:t>Zalta</a:t>
            </a:r>
            <a:endParaRPr lang="en-US" dirty="0"/>
          </a:p>
          <a:p>
            <a:r>
              <a:rPr lang="en-US" b="1" dirty="0"/>
              <a:t>Title</a:t>
            </a:r>
            <a:r>
              <a:rPr lang="en-US" dirty="0"/>
              <a:t>:  Stanford Encyclopedia of Philosophy</a:t>
            </a:r>
          </a:p>
          <a:p>
            <a:r>
              <a:rPr lang="en-US" b="1" dirty="0"/>
              <a:t>Sponsoring Institution</a:t>
            </a:r>
            <a:r>
              <a:rPr lang="en-US" dirty="0"/>
              <a:t>:  Metaphysics Research Lab, Center for the Study of Language and Information, Stanford University</a:t>
            </a:r>
          </a:p>
          <a:p>
            <a:r>
              <a:rPr lang="en-US" b="1" dirty="0"/>
              <a:t>Date Posted</a:t>
            </a:r>
            <a:r>
              <a:rPr lang="en-US" dirty="0"/>
              <a:t>:  2007</a:t>
            </a:r>
          </a:p>
          <a:p>
            <a:r>
              <a:rPr lang="en-US" b="1" dirty="0"/>
              <a:t>Medium</a:t>
            </a:r>
            <a:r>
              <a:rPr lang="en-US" dirty="0"/>
              <a:t>:  Web</a:t>
            </a:r>
          </a:p>
          <a:p>
            <a:r>
              <a:rPr lang="en-US" b="1" dirty="0"/>
              <a:t>Date Accessed</a:t>
            </a:r>
            <a:r>
              <a:rPr lang="en-US" dirty="0"/>
              <a:t>: 25 July 2008</a:t>
            </a:r>
            <a:endParaRPr lang="en-US" b="1" dirty="0"/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201713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Zalta</a:t>
            </a:r>
            <a:r>
              <a:rPr lang="en-US" sz="3200" dirty="0"/>
              <a:t>, Edward N. </a:t>
            </a:r>
            <a:r>
              <a:rPr lang="en-US" sz="3200" u="sng" dirty="0"/>
              <a:t>Stanford Encyclopedia of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Philosophy</a:t>
            </a:r>
            <a:r>
              <a:rPr lang="en-US" sz="3200" dirty="0"/>
              <a:t>. Metaphysics Research </a:t>
            </a:r>
          </a:p>
          <a:p>
            <a:pPr marL="0" indent="0">
              <a:buNone/>
            </a:pPr>
            <a:r>
              <a:rPr lang="en-US" sz="3200" dirty="0"/>
              <a:t>	Lab, Center for the Study of </a:t>
            </a:r>
          </a:p>
          <a:p>
            <a:pPr marL="0" indent="0">
              <a:buNone/>
            </a:pPr>
            <a:r>
              <a:rPr lang="en-US" sz="3200" dirty="0"/>
              <a:t>	Language and Information, Stanford </a:t>
            </a:r>
          </a:p>
          <a:p>
            <a:pPr marL="0" indent="0">
              <a:buNone/>
            </a:pPr>
            <a:r>
              <a:rPr lang="en-US" sz="3200" dirty="0"/>
              <a:t>	University, 2007. Web. 25 July 2008.</a:t>
            </a:r>
          </a:p>
        </p:txBody>
      </p:sp>
    </p:spTree>
    <p:extLst>
      <p:ext uri="{BB962C8B-B14F-4D97-AF65-F5344CB8AC3E}">
        <p14:creationId xmlns:p14="http://schemas.microsoft.com/office/powerpoint/2010/main" val="402583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2912533"/>
            <a:ext cx="8000023" cy="331893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TUESDAY</a:t>
            </a:r>
            <a:br>
              <a:rPr lang="en-US" dirty="0"/>
            </a:br>
            <a:r>
              <a:rPr lang="en-US"/>
              <a:t>January 17, </a:t>
            </a:r>
            <a:r>
              <a:rPr lang="en-US" dirty="0"/>
              <a:t>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6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ARTICLE IN AN ONLINE MAGAZINE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“Title of Article”. </a:t>
            </a:r>
            <a:r>
              <a:rPr lang="en-US" i="1" dirty="0">
                <a:solidFill>
                  <a:srgbClr val="92D050"/>
                </a:solidFill>
              </a:rPr>
              <a:t>Title of Magazine.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92D05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Publisher, Date of Publication.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Medium. </a:t>
            </a:r>
            <a:r>
              <a:rPr lang="en-US" dirty="0">
                <a:solidFill>
                  <a:srgbClr val="FFC000"/>
                </a:solidFill>
              </a:rPr>
              <a:t>Day Month Year of 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access.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Authors</a:t>
            </a:r>
            <a:r>
              <a:rPr lang="en-US" dirty="0"/>
              <a:t>: Steven E. Landsburg</a:t>
            </a:r>
          </a:p>
          <a:p>
            <a:r>
              <a:rPr lang="en-US" b="1" dirty="0"/>
              <a:t>Title of Article</a:t>
            </a:r>
            <a:r>
              <a:rPr lang="en-US" dirty="0"/>
              <a:t>:  Putting All Your Potatoes in One Basket:  The Economic Lessons of One Famine</a:t>
            </a:r>
          </a:p>
          <a:p>
            <a:r>
              <a:rPr lang="en-US" b="1" dirty="0"/>
              <a:t>Title of Magazine</a:t>
            </a:r>
            <a:r>
              <a:rPr lang="en-US" dirty="0"/>
              <a:t>:  Slate.com</a:t>
            </a:r>
          </a:p>
          <a:p>
            <a:r>
              <a:rPr lang="en-US" b="1" dirty="0"/>
              <a:t>Publisher</a:t>
            </a:r>
            <a:r>
              <a:rPr lang="en-US" dirty="0"/>
              <a:t>:  Washington Post – Newsweek Interactive</a:t>
            </a:r>
          </a:p>
          <a:p>
            <a:r>
              <a:rPr lang="en-US" b="1" dirty="0"/>
              <a:t>Date</a:t>
            </a:r>
            <a:r>
              <a:rPr lang="en-US" dirty="0"/>
              <a:t>:  13 March 2001</a:t>
            </a:r>
          </a:p>
          <a:p>
            <a:r>
              <a:rPr lang="en-US" b="1" dirty="0"/>
              <a:t>Medium</a:t>
            </a:r>
            <a:r>
              <a:rPr lang="en-US" dirty="0"/>
              <a:t>:  Web</a:t>
            </a:r>
          </a:p>
          <a:p>
            <a:r>
              <a:rPr lang="en-US" b="1" dirty="0"/>
              <a:t>Date Accessed</a:t>
            </a:r>
            <a:r>
              <a:rPr lang="en-US" dirty="0"/>
              <a:t>: 15 March 2006</a:t>
            </a:r>
            <a:endParaRPr lang="en-US" b="1" dirty="0"/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254530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Landsburg, Steven E. "Putting All Your </a:t>
            </a:r>
          </a:p>
          <a:p>
            <a:pPr marL="0" indent="0">
              <a:buNone/>
            </a:pPr>
            <a:r>
              <a:rPr lang="en-US" sz="3200" dirty="0"/>
              <a:t>	Potatoes in One Basket: The </a:t>
            </a:r>
          </a:p>
          <a:p>
            <a:pPr marL="0" indent="0">
              <a:buNone/>
            </a:pPr>
            <a:r>
              <a:rPr lang="en-US" sz="3200" dirty="0"/>
              <a:t>	Economic Lessons of the Great </a:t>
            </a:r>
          </a:p>
          <a:p>
            <a:pPr marL="0" indent="0">
              <a:buNone/>
            </a:pPr>
            <a:r>
              <a:rPr lang="en-US" sz="3200" dirty="0"/>
              <a:t>	Famine." </a:t>
            </a:r>
            <a:r>
              <a:rPr lang="en-US" sz="3200" u="sng" dirty="0"/>
              <a:t>Slate.com</a:t>
            </a:r>
            <a:r>
              <a:rPr lang="en-US" sz="3200" dirty="0"/>
              <a:t>. Washington </a:t>
            </a:r>
          </a:p>
          <a:p>
            <a:pPr marL="0" indent="0">
              <a:buNone/>
            </a:pPr>
            <a:r>
              <a:rPr lang="en-US" sz="3200" dirty="0"/>
              <a:t>	Post–Newsweek Interactive, 13 Mar. </a:t>
            </a:r>
          </a:p>
          <a:p>
            <a:pPr marL="0" indent="0">
              <a:buNone/>
            </a:pPr>
            <a:r>
              <a:rPr lang="en-US" sz="3200" dirty="0"/>
              <a:t>	2001. Web. 15 Mar. 2006.</a:t>
            </a:r>
          </a:p>
        </p:txBody>
      </p:sp>
    </p:spTree>
    <p:extLst>
      <p:ext uri="{BB962C8B-B14F-4D97-AF65-F5344CB8AC3E}">
        <p14:creationId xmlns:p14="http://schemas.microsoft.com/office/powerpoint/2010/main" val="126852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70489" y="2460978"/>
            <a:ext cx="7890933" cy="375919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January 30,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7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ARTICLE IN A JOURNAL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“Title of Article”. </a:t>
            </a:r>
            <a:r>
              <a:rPr lang="en-US" i="1" dirty="0">
                <a:solidFill>
                  <a:srgbClr val="92D050"/>
                </a:solidFill>
              </a:rPr>
              <a:t>Title of Journal.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92D05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Volume. Issue (Year): Pages.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Medium.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Authors</a:t>
            </a:r>
            <a:r>
              <a:rPr lang="en-US" dirty="0"/>
              <a:t>: Brian C. Cooney</a:t>
            </a:r>
          </a:p>
          <a:p>
            <a:r>
              <a:rPr lang="en-US" b="1" dirty="0"/>
              <a:t>Title of Article</a:t>
            </a:r>
            <a:r>
              <a:rPr lang="en-US" dirty="0"/>
              <a:t>:  “Considering Robinson Crusoe’s ‘Liberty of Conscience’ in an Age of Terror”</a:t>
            </a:r>
          </a:p>
          <a:p>
            <a:r>
              <a:rPr lang="en-US" b="1" dirty="0"/>
              <a:t>Title of Journal</a:t>
            </a:r>
            <a:r>
              <a:rPr lang="en-US" dirty="0"/>
              <a:t>:  College English</a:t>
            </a:r>
          </a:p>
          <a:p>
            <a:r>
              <a:rPr lang="en-US" b="1" dirty="0"/>
              <a:t>Volume</a:t>
            </a:r>
            <a:r>
              <a:rPr lang="en-US" dirty="0"/>
              <a:t>:  69</a:t>
            </a:r>
          </a:p>
          <a:p>
            <a:r>
              <a:rPr lang="en-US" b="1" dirty="0"/>
              <a:t>Issue</a:t>
            </a:r>
            <a:r>
              <a:rPr lang="en-US" dirty="0"/>
              <a:t>:  3</a:t>
            </a:r>
          </a:p>
          <a:p>
            <a:r>
              <a:rPr lang="en-US" b="1" dirty="0"/>
              <a:t>Year</a:t>
            </a:r>
            <a:r>
              <a:rPr lang="en-US" dirty="0"/>
              <a:t>:  2007</a:t>
            </a:r>
          </a:p>
          <a:p>
            <a:r>
              <a:rPr lang="en-US" b="1" dirty="0"/>
              <a:t>Pages</a:t>
            </a:r>
            <a:r>
              <a:rPr lang="en-US" dirty="0"/>
              <a:t>: 197 - 215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35637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Cooney, Brian C. "Considering Robinson </a:t>
            </a:r>
          </a:p>
          <a:p>
            <a:pPr marL="0" indent="0">
              <a:buNone/>
            </a:pPr>
            <a:r>
              <a:rPr lang="en-US" sz="3200" dirty="0"/>
              <a:t>	Crusoe's 'Liberty of Conscience' in an </a:t>
            </a:r>
          </a:p>
          <a:p>
            <a:pPr marL="0" indent="0">
              <a:buNone/>
            </a:pPr>
            <a:r>
              <a:rPr lang="en-US" sz="3200" dirty="0"/>
              <a:t>	Age of Terror." </a:t>
            </a:r>
            <a:r>
              <a:rPr lang="en-US" sz="3200" u="sng" dirty="0"/>
              <a:t>College English</a:t>
            </a:r>
            <a:r>
              <a:rPr lang="en-US" sz="3200" dirty="0"/>
              <a:t>.69.3 </a:t>
            </a:r>
          </a:p>
          <a:p>
            <a:pPr marL="0" indent="0">
              <a:buNone/>
            </a:pPr>
            <a:r>
              <a:rPr lang="en-US" sz="3200" dirty="0"/>
              <a:t>	(2007): 197-215. Print.</a:t>
            </a:r>
          </a:p>
        </p:txBody>
      </p:sp>
    </p:spTree>
    <p:extLst>
      <p:ext uri="{BB962C8B-B14F-4D97-AF65-F5344CB8AC3E}">
        <p14:creationId xmlns:p14="http://schemas.microsoft.com/office/powerpoint/2010/main" val="1720552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70489" y="3047999"/>
            <a:ext cx="7890933" cy="259644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February 6,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8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ANTHOLOGY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Editor’s Last Name, First Name, ed. </a:t>
            </a:r>
            <a:r>
              <a:rPr lang="en-US" i="1" dirty="0">
                <a:solidFill>
                  <a:srgbClr val="92D050"/>
                </a:solidFill>
              </a:rPr>
              <a:t>Title. </a:t>
            </a:r>
            <a:r>
              <a:rPr lang="en-US" dirty="0">
                <a:solidFill>
                  <a:srgbClr val="0070C0"/>
                </a:solidFill>
              </a:rPr>
              <a:t>Publication City: Publisher, Year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of Publication.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Medium.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Editor</a:t>
            </a:r>
            <a:r>
              <a:rPr lang="en-US" dirty="0"/>
              <a:t>: Donald Hall</a:t>
            </a:r>
          </a:p>
          <a:p>
            <a:r>
              <a:rPr lang="en-US" b="1" dirty="0"/>
              <a:t>Title</a:t>
            </a:r>
            <a:r>
              <a:rPr lang="en-US" dirty="0"/>
              <a:t>:  The Oxford Book of Children’s Verse in America. </a:t>
            </a:r>
          </a:p>
          <a:p>
            <a:r>
              <a:rPr lang="en-US" b="1" dirty="0"/>
              <a:t>Publication City</a:t>
            </a:r>
            <a:r>
              <a:rPr lang="en-US" dirty="0"/>
              <a:t>:  New York</a:t>
            </a:r>
          </a:p>
          <a:p>
            <a:r>
              <a:rPr lang="en-US" b="1" dirty="0"/>
              <a:t>Publisher:  </a:t>
            </a:r>
            <a:r>
              <a:rPr lang="en-US" dirty="0"/>
              <a:t>Oxford University Press</a:t>
            </a:r>
          </a:p>
          <a:p>
            <a:r>
              <a:rPr lang="en-US" b="1" dirty="0"/>
              <a:t>Year of Publication</a:t>
            </a:r>
            <a:r>
              <a:rPr lang="en-US" dirty="0"/>
              <a:t>: 1985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2378756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Hall, Donald, ed. </a:t>
            </a:r>
            <a:r>
              <a:rPr lang="en-US" sz="3200" u="sng" dirty="0"/>
              <a:t>The Oxford Book of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Children's Verse in America</a:t>
            </a:r>
            <a:r>
              <a:rPr lang="en-US" sz="3200" dirty="0"/>
              <a:t>. New </a:t>
            </a:r>
          </a:p>
          <a:p>
            <a:pPr marL="0" indent="0">
              <a:buNone/>
            </a:pPr>
            <a:r>
              <a:rPr lang="en-US" sz="3200" dirty="0"/>
              <a:t>	York: Oxford University Press, 1985. </a:t>
            </a:r>
          </a:p>
          <a:p>
            <a:pPr marL="0" indent="0">
              <a:buNone/>
            </a:pPr>
            <a:r>
              <a:rPr lang="en-US" sz="3200" dirty="0"/>
              <a:t>	Print.</a:t>
            </a:r>
          </a:p>
        </p:txBody>
      </p:sp>
    </p:spTree>
    <p:extLst>
      <p:ext uri="{BB962C8B-B14F-4D97-AF65-F5344CB8AC3E}">
        <p14:creationId xmlns:p14="http://schemas.microsoft.com/office/powerpoint/2010/main" val="4220389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70489" y="2641601"/>
            <a:ext cx="7890933" cy="36576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February 13,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9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WORK IN AN ANTHOLOGY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rgbClr val="FFC000"/>
                </a:solidFill>
              </a:rPr>
              <a:t>“Title of Work.” </a:t>
            </a:r>
            <a:r>
              <a:rPr lang="en-US" i="1" dirty="0">
                <a:solidFill>
                  <a:srgbClr val="00B0F0"/>
                </a:solidFill>
              </a:rPr>
              <a:t>Title of Anthology. </a:t>
            </a:r>
            <a:r>
              <a:rPr lang="en-US" dirty="0">
                <a:solidFill>
                  <a:srgbClr val="92D050"/>
                </a:solidFill>
              </a:rPr>
              <a:t>Ed. 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Editor’s First and Last Names. </a:t>
            </a:r>
            <a:r>
              <a:rPr lang="en-US" i="1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Publication City: Publisher, Year of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Publication. </a:t>
            </a:r>
            <a:r>
              <a:rPr lang="en-US" dirty="0">
                <a:solidFill>
                  <a:srgbClr val="C00000"/>
                </a:solidFill>
              </a:rPr>
              <a:t>Pages. </a:t>
            </a:r>
            <a:r>
              <a:rPr lang="en-US" dirty="0">
                <a:solidFill>
                  <a:srgbClr val="7030A0"/>
                </a:solidFill>
              </a:rPr>
              <a:t>Medium.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Author</a:t>
            </a:r>
            <a:r>
              <a:rPr lang="en-US" dirty="0"/>
              <a:t>: Chinua Achebe</a:t>
            </a:r>
          </a:p>
          <a:p>
            <a:r>
              <a:rPr lang="en-US" b="1" dirty="0"/>
              <a:t>Title</a:t>
            </a:r>
            <a:r>
              <a:rPr lang="en-US" dirty="0"/>
              <a:t>: “Uncle Ben’s Choice” </a:t>
            </a:r>
          </a:p>
          <a:p>
            <a:r>
              <a:rPr lang="en-US" b="1" dirty="0"/>
              <a:t>Title of Anthology:  </a:t>
            </a:r>
            <a:r>
              <a:rPr lang="en-US" dirty="0"/>
              <a:t>The Seagull Reader: Literature</a:t>
            </a:r>
          </a:p>
          <a:p>
            <a:r>
              <a:rPr lang="en-US" b="1" dirty="0"/>
              <a:t>Editor of Anthology:  </a:t>
            </a:r>
            <a:r>
              <a:rPr lang="en-US" dirty="0"/>
              <a:t>Joseph Kelly</a:t>
            </a:r>
          </a:p>
          <a:p>
            <a:r>
              <a:rPr lang="en-US" b="1" dirty="0"/>
              <a:t>Publication City</a:t>
            </a:r>
            <a:r>
              <a:rPr lang="en-US" dirty="0"/>
              <a:t>:  New York</a:t>
            </a:r>
          </a:p>
          <a:p>
            <a:r>
              <a:rPr lang="en-US" b="1" dirty="0"/>
              <a:t>Publisher:  </a:t>
            </a:r>
            <a:r>
              <a:rPr lang="en-US" dirty="0"/>
              <a:t>W. W. Norton &amp; Company</a:t>
            </a:r>
          </a:p>
          <a:p>
            <a:r>
              <a:rPr lang="en-US" b="1" dirty="0"/>
              <a:t>Year of Publication</a:t>
            </a:r>
            <a:r>
              <a:rPr lang="en-US" dirty="0"/>
              <a:t>: 2005</a:t>
            </a:r>
          </a:p>
          <a:p>
            <a:r>
              <a:rPr lang="en-US" b="1" dirty="0"/>
              <a:t>Page Numbers:  </a:t>
            </a:r>
            <a:r>
              <a:rPr lang="en-US" dirty="0"/>
              <a:t>23-27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917106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Achebe, Chinua. "Uncle Ben's Choice." </a:t>
            </a:r>
            <a:r>
              <a:rPr lang="en-US" sz="3200" u="sng" dirty="0"/>
              <a:t>The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Seagull Reader: Literature</a:t>
            </a:r>
            <a:r>
              <a:rPr lang="en-US" sz="3200" dirty="0"/>
              <a:t>. Ed. </a:t>
            </a:r>
          </a:p>
          <a:p>
            <a:pPr marL="0" indent="0">
              <a:buNone/>
            </a:pPr>
            <a:r>
              <a:rPr lang="en-US" sz="3200" dirty="0"/>
              <a:t>	Joseph Kelly. New York: W. W. </a:t>
            </a:r>
          </a:p>
          <a:p>
            <a:pPr marL="0" indent="0">
              <a:buNone/>
            </a:pPr>
            <a:r>
              <a:rPr lang="en-US" sz="3200" dirty="0"/>
              <a:t>	Norton &amp; Company, 2005. 23-27. </a:t>
            </a:r>
          </a:p>
          <a:p>
            <a:pPr marL="0" indent="0">
              <a:buNone/>
            </a:pPr>
            <a:r>
              <a:rPr lang="en-US" sz="3200" dirty="0"/>
              <a:t>	Print.</a:t>
            </a:r>
          </a:p>
        </p:txBody>
      </p:sp>
    </p:spTree>
    <p:extLst>
      <p:ext uri="{BB962C8B-B14F-4D97-AF65-F5344CB8AC3E}">
        <p14:creationId xmlns:p14="http://schemas.microsoft.com/office/powerpoint/2010/main" val="399382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89485" y="3305908"/>
            <a:ext cx="6998677" cy="232117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</a:t>
            </a:r>
            <a:br>
              <a:rPr lang="en-US" dirty="0"/>
            </a:br>
            <a:r>
              <a:rPr lang="en-US" dirty="0"/>
              <a:t>January 3,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75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1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ONE AUTHOR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i="1" dirty="0">
                <a:solidFill>
                  <a:srgbClr val="92D050"/>
                </a:solidFill>
              </a:rPr>
              <a:t>Title.</a:t>
            </a:r>
            <a:r>
              <a:rPr lang="en-US" dirty="0">
                <a:solidFill>
                  <a:srgbClr val="92D05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Publication City:  Publisher,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Year of publication.</a:t>
            </a:r>
            <a:r>
              <a:rPr lang="en-US" dirty="0"/>
              <a:t>  </a:t>
            </a:r>
            <a:r>
              <a:rPr lang="en-US" dirty="0">
                <a:solidFill>
                  <a:srgbClr val="7030A0"/>
                </a:solidFill>
              </a:rPr>
              <a:t>Medium.  </a:t>
            </a:r>
          </a:p>
          <a:p>
            <a:pPr marL="0" indent="0">
              <a:buNone/>
            </a:pPr>
            <a:r>
              <a:rPr lang="en-US" dirty="0"/>
              <a:t>** All entries are </a:t>
            </a:r>
            <a:r>
              <a:rPr lang="en-US" b="1" dirty="0"/>
              <a:t>double-spaced</a:t>
            </a:r>
            <a:r>
              <a:rPr lang="en-US" dirty="0"/>
              <a:t> and every line </a:t>
            </a:r>
            <a:r>
              <a:rPr lang="en-US" i="1" dirty="0"/>
              <a:t>after the first line</a:t>
            </a:r>
            <a:r>
              <a:rPr lang="en-US" dirty="0"/>
              <a:t> is </a:t>
            </a:r>
            <a:r>
              <a:rPr lang="en-US" b="1" dirty="0"/>
              <a:t>indented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Author</a:t>
            </a:r>
            <a:r>
              <a:rPr lang="en-US" dirty="0"/>
              <a:t>: Curtis Anderson</a:t>
            </a:r>
          </a:p>
          <a:p>
            <a:r>
              <a:rPr lang="en-US" b="1" dirty="0"/>
              <a:t>Title</a:t>
            </a:r>
            <a:r>
              <a:rPr lang="en-US" dirty="0"/>
              <a:t>:  The Long Tail:  Why the Future of Business is Selling Less of More</a:t>
            </a:r>
          </a:p>
          <a:p>
            <a:r>
              <a:rPr lang="en-US" b="1" dirty="0"/>
              <a:t>Publication City</a:t>
            </a:r>
            <a:r>
              <a:rPr lang="en-US" dirty="0"/>
              <a:t>:  New York</a:t>
            </a:r>
          </a:p>
          <a:p>
            <a:r>
              <a:rPr lang="en-US" b="1" dirty="0"/>
              <a:t>Publisher</a:t>
            </a:r>
            <a:r>
              <a:rPr lang="en-US" dirty="0"/>
              <a:t>:  Hyperion</a:t>
            </a:r>
          </a:p>
          <a:p>
            <a:r>
              <a:rPr lang="en-US" b="1" dirty="0"/>
              <a:t>Year of Publication</a:t>
            </a:r>
            <a:r>
              <a:rPr lang="en-US" dirty="0"/>
              <a:t>:  2006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r>
              <a:rPr lang="en-US" dirty="0"/>
              <a:t>** Remember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2519239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70489" y="3070578"/>
            <a:ext cx="7890933" cy="3431821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February 27,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-1"/>
            <a:ext cx="7973970" cy="7123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10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BOOK IN A SERIES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Editor’s Last Name, First Name, ed. </a:t>
            </a:r>
            <a:r>
              <a:rPr lang="en-US" i="1" dirty="0">
                <a:solidFill>
                  <a:srgbClr val="00B0F0"/>
                </a:solidFill>
              </a:rPr>
              <a:t>Title of Book. </a:t>
            </a:r>
            <a:r>
              <a:rPr lang="en-US" dirty="0">
                <a:solidFill>
                  <a:srgbClr val="92D050"/>
                </a:solidFill>
              </a:rPr>
              <a:t>By Author’s First and 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Last Names. </a:t>
            </a:r>
            <a:r>
              <a:rPr lang="en-US" i="1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Publication City: Publisher, Year of Publication.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7030A0"/>
                </a:solidFill>
              </a:rPr>
              <a:t>Medium. </a:t>
            </a:r>
            <a:r>
              <a:rPr lang="en-US" dirty="0">
                <a:solidFill>
                  <a:srgbClr val="FF0000"/>
                </a:solidFill>
              </a:rPr>
              <a:t>Series Title Abbreviated.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Editor</a:t>
            </a:r>
            <a:r>
              <a:rPr lang="en-US" dirty="0"/>
              <a:t>: Cinthia Wall</a:t>
            </a:r>
          </a:p>
          <a:p>
            <a:r>
              <a:rPr lang="en-US" b="1" dirty="0"/>
              <a:t>Title of Book:  </a:t>
            </a:r>
            <a:r>
              <a:rPr lang="en-US" dirty="0"/>
              <a:t>The Pilgrim’s Progress</a:t>
            </a:r>
          </a:p>
          <a:p>
            <a:r>
              <a:rPr lang="en-US" b="1" dirty="0"/>
              <a:t>Author:  </a:t>
            </a:r>
            <a:r>
              <a:rPr lang="en-US" dirty="0"/>
              <a:t>John Bunyan</a:t>
            </a:r>
          </a:p>
          <a:p>
            <a:r>
              <a:rPr lang="en-US" b="1" dirty="0"/>
              <a:t>Publication City</a:t>
            </a:r>
            <a:r>
              <a:rPr lang="en-US" dirty="0"/>
              <a:t>:  New York</a:t>
            </a:r>
          </a:p>
          <a:p>
            <a:r>
              <a:rPr lang="en-US" b="1" dirty="0"/>
              <a:t>Publisher:  </a:t>
            </a:r>
            <a:r>
              <a:rPr lang="en-US" dirty="0"/>
              <a:t>W. W. Norton &amp; Company</a:t>
            </a:r>
          </a:p>
          <a:p>
            <a:r>
              <a:rPr lang="en-US" b="1" dirty="0"/>
              <a:t>Year of Publication</a:t>
            </a:r>
            <a:r>
              <a:rPr lang="en-US" dirty="0"/>
              <a:t>: 2007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r>
              <a:rPr lang="en-US" b="1" dirty="0"/>
              <a:t>Series Title:  </a:t>
            </a:r>
            <a:r>
              <a:rPr lang="en-US" dirty="0"/>
              <a:t>Norton Critical Editions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** </a:t>
            </a:r>
            <a:r>
              <a:rPr lang="en-US" sz="1800" b="1" i="1" dirty="0">
                <a:solidFill>
                  <a:schemeClr val="tx1"/>
                </a:solidFill>
              </a:rPr>
              <a:t>Remember</a:t>
            </a:r>
            <a:r>
              <a:rPr lang="en-US" sz="1800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4266028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Wall, Cynthia, ed. The Pilgrim's Progress. </a:t>
            </a:r>
          </a:p>
          <a:p>
            <a:pPr marL="0" indent="0">
              <a:buNone/>
            </a:pPr>
            <a:r>
              <a:rPr lang="en-US" sz="3200" dirty="0"/>
              <a:t>	By John Bunyan. New York: W. W. </a:t>
            </a:r>
          </a:p>
          <a:p>
            <a:pPr marL="0" indent="0">
              <a:buNone/>
            </a:pPr>
            <a:r>
              <a:rPr lang="en-US" sz="3200" dirty="0"/>
              <a:t>	Norton &amp; Company, 2007. Print. </a:t>
            </a:r>
          </a:p>
          <a:p>
            <a:pPr marL="0" indent="0">
              <a:buNone/>
            </a:pPr>
            <a:r>
              <a:rPr lang="en-US" sz="3200"/>
              <a:t>	Norton </a:t>
            </a:r>
            <a:r>
              <a:rPr lang="en-US" sz="3200" dirty="0"/>
              <a:t>Critical Ed.</a:t>
            </a:r>
          </a:p>
        </p:txBody>
      </p:sp>
    </p:spTree>
    <p:extLst>
      <p:ext uri="{BB962C8B-B14F-4D97-AF65-F5344CB8AC3E}">
        <p14:creationId xmlns:p14="http://schemas.microsoft.com/office/powerpoint/2010/main" val="3134515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3053205"/>
            <a:ext cx="8000023" cy="267181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March 6,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11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ARTICLE IN A MAGAZINE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“Title </a:t>
            </a:r>
            <a:r>
              <a:rPr lang="en-US">
                <a:solidFill>
                  <a:srgbClr val="0070C0"/>
                </a:solidFill>
              </a:rPr>
              <a:t>of Article.” </a:t>
            </a:r>
            <a:r>
              <a:rPr lang="en-US" i="1" dirty="0">
                <a:solidFill>
                  <a:srgbClr val="92D050"/>
                </a:solidFill>
              </a:rPr>
              <a:t>Title of Magazine,</a:t>
            </a:r>
          </a:p>
          <a:p>
            <a:pPr marL="0" indent="0">
              <a:buNone/>
            </a:pPr>
            <a:r>
              <a:rPr lang="en-US" i="1" dirty="0">
                <a:solidFill>
                  <a:srgbClr val="92D050"/>
                </a:solidFill>
              </a:rPr>
              <a:t>	</a:t>
            </a:r>
            <a:r>
              <a:rPr lang="en-US" dirty="0">
                <a:solidFill>
                  <a:srgbClr val="92D050"/>
                </a:solidFill>
              </a:rPr>
              <a:t>Day Month Year: Pages. </a:t>
            </a:r>
            <a:r>
              <a:rPr lang="en-US" dirty="0">
                <a:solidFill>
                  <a:srgbClr val="FFC000"/>
                </a:solidFill>
              </a:rPr>
              <a:t>Medium.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Authors</a:t>
            </a:r>
            <a:r>
              <a:rPr lang="en-US" dirty="0"/>
              <a:t>: Michael W. Fox</a:t>
            </a:r>
          </a:p>
          <a:p>
            <a:r>
              <a:rPr lang="en-US" b="1" dirty="0"/>
              <a:t>Title of Article</a:t>
            </a:r>
            <a:r>
              <a:rPr lang="en-US" dirty="0"/>
              <a:t>:  “The Wolf in Your Dog”</a:t>
            </a:r>
          </a:p>
          <a:p>
            <a:r>
              <a:rPr lang="en-US" b="1" dirty="0"/>
              <a:t>Title of Magazine</a:t>
            </a:r>
            <a:r>
              <a:rPr lang="en-US" dirty="0"/>
              <a:t>:  Bark</a:t>
            </a:r>
          </a:p>
          <a:p>
            <a:r>
              <a:rPr lang="en-US" b="1" dirty="0"/>
              <a:t>Date</a:t>
            </a:r>
            <a:r>
              <a:rPr lang="en-US" dirty="0"/>
              <a:t>:  March 2008 (Month abbreviated)</a:t>
            </a:r>
          </a:p>
          <a:p>
            <a:r>
              <a:rPr lang="en-US" b="1" dirty="0"/>
              <a:t>Pages:  </a:t>
            </a:r>
            <a:r>
              <a:rPr lang="en-US" dirty="0"/>
              <a:t>85-87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1289414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Fox, Michael W. "The Wolf in Your Dog."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Bark</a:t>
            </a:r>
            <a:r>
              <a:rPr lang="en-US" sz="3200" dirty="0"/>
              <a:t>, Mar. 2008: 85-87. Print.</a:t>
            </a:r>
          </a:p>
        </p:txBody>
      </p:sp>
    </p:spTree>
    <p:extLst>
      <p:ext uri="{BB962C8B-B14F-4D97-AF65-F5344CB8AC3E}">
        <p14:creationId xmlns:p14="http://schemas.microsoft.com/office/powerpoint/2010/main" val="4185914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3053205"/>
            <a:ext cx="8000023" cy="267181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March 13,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12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ARTICLE IN A DAILY NEWSPAPER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“Title of Article”. </a:t>
            </a:r>
            <a:r>
              <a:rPr lang="en-US" i="1" dirty="0">
                <a:solidFill>
                  <a:srgbClr val="92D050"/>
                </a:solidFill>
              </a:rPr>
              <a:t>Name of Newspaper,</a:t>
            </a:r>
          </a:p>
          <a:p>
            <a:pPr marL="0" indent="0">
              <a:buNone/>
            </a:pPr>
            <a:r>
              <a:rPr lang="en-US" i="1" dirty="0">
                <a:solidFill>
                  <a:srgbClr val="92D050"/>
                </a:solidFill>
              </a:rPr>
              <a:t>	</a:t>
            </a:r>
            <a:r>
              <a:rPr lang="en-US" dirty="0">
                <a:solidFill>
                  <a:srgbClr val="92D050"/>
                </a:solidFill>
              </a:rPr>
              <a:t>Day Month Year: Pages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>
                <a:solidFill>
                  <a:srgbClr val="FFC000"/>
                </a:solidFill>
              </a:rPr>
              <a:t>Medium.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/>
              <a:t>Authors</a:t>
            </a:r>
            <a:r>
              <a:rPr lang="en-US" dirty="0"/>
              <a:t>: Shira Springer</a:t>
            </a:r>
          </a:p>
          <a:p>
            <a:r>
              <a:rPr lang="en-US" b="1" dirty="0"/>
              <a:t>Title of Article</a:t>
            </a:r>
            <a:r>
              <a:rPr lang="en-US" dirty="0"/>
              <a:t>:  “Celtics Reserves Are Whizzes vs. </a:t>
            </a:r>
            <a:r>
              <a:rPr lang="en-US" dirty="0" err="1"/>
              <a:t>Wizzards</a:t>
            </a:r>
            <a:r>
              <a:rPr lang="en-US" dirty="0"/>
              <a:t>”</a:t>
            </a:r>
          </a:p>
          <a:p>
            <a:r>
              <a:rPr lang="en-US" b="1" dirty="0"/>
              <a:t>Title of Newspaper</a:t>
            </a:r>
            <a:r>
              <a:rPr lang="en-US" dirty="0"/>
              <a:t>:  Boston Globe</a:t>
            </a:r>
          </a:p>
          <a:p>
            <a:r>
              <a:rPr lang="en-US" b="1" dirty="0"/>
              <a:t>Date</a:t>
            </a:r>
            <a:r>
              <a:rPr lang="en-US" dirty="0"/>
              <a:t>:  March 14, 2015 (Month abbreviated)</a:t>
            </a:r>
          </a:p>
          <a:p>
            <a:r>
              <a:rPr lang="en-US" b="1" dirty="0"/>
              <a:t>Pages:  </a:t>
            </a:r>
            <a:r>
              <a:rPr lang="en-US" dirty="0"/>
              <a:t>D4+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chemeClr val="tx1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986670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Springer, Shira. "Celtics Reserves Are </a:t>
            </a:r>
          </a:p>
          <a:p>
            <a:pPr marL="0" indent="0">
              <a:buNone/>
            </a:pPr>
            <a:r>
              <a:rPr lang="en-US" sz="3200" dirty="0"/>
              <a:t>	Whizzes vs. Wizards." </a:t>
            </a:r>
            <a:r>
              <a:rPr lang="en-US" sz="3200" u="sng" dirty="0"/>
              <a:t>Boston Globe</a:t>
            </a:r>
            <a:r>
              <a:rPr lang="en-US" sz="3200" dirty="0"/>
              <a:t>, </a:t>
            </a:r>
          </a:p>
          <a:p>
            <a:pPr marL="0" indent="0">
              <a:buNone/>
            </a:pPr>
            <a:r>
              <a:rPr lang="en-US" sz="3200" dirty="0"/>
              <a:t>	14 Mar. 2005: D4+. Print.</a:t>
            </a:r>
          </a:p>
        </p:txBody>
      </p:sp>
    </p:spTree>
    <p:extLst>
      <p:ext uri="{BB962C8B-B14F-4D97-AF65-F5344CB8AC3E}">
        <p14:creationId xmlns:p14="http://schemas.microsoft.com/office/powerpoint/2010/main" val="180737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2082801"/>
            <a:ext cx="8081303" cy="322071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March 20,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Now that we have reviewed the major citation formats, take these citations and organize them correctly. </a:t>
            </a:r>
            <a:r>
              <a:rPr lang="en-US" sz="2800" i="1" dirty="0">
                <a:solidFill>
                  <a:srgbClr val="FFFF00"/>
                </a:solidFill>
              </a:rPr>
              <a:t>[Alphabetical by author’s last name.]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MLA Formatting for Works Cited Page:  Practice Drills</a:t>
            </a:r>
          </a:p>
          <a:p>
            <a:pPr marL="0" indent="0">
              <a:buNone/>
            </a:pPr>
            <a:r>
              <a:rPr lang="en-US" sz="2800" b="1" dirty="0"/>
              <a:t>Exercise 13</a:t>
            </a:r>
            <a:r>
              <a:rPr lang="en-US" sz="2800" dirty="0"/>
              <a:t>:  </a:t>
            </a:r>
            <a:r>
              <a:rPr lang="en-US" sz="2800" b="1" dirty="0">
                <a:solidFill>
                  <a:schemeClr val="accent6"/>
                </a:solidFill>
              </a:rPr>
              <a:t>Organize citations correctly (Alphabetical by author’s last name)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Citation #1: </a:t>
            </a:r>
            <a:r>
              <a:rPr lang="en-US" sz="2800" dirty="0"/>
              <a:t>Anderson, Curtis. </a:t>
            </a:r>
            <a:r>
              <a:rPr lang="en-US" sz="2800" u="sng" dirty="0"/>
              <a:t>The Long Tail: Why the Future Business is Selling Less of</a:t>
            </a:r>
            <a:r>
              <a:rPr lang="en-US" sz="2800" dirty="0"/>
              <a:t> </a:t>
            </a:r>
            <a:r>
              <a:rPr lang="en-US" sz="2800" u="sng" dirty="0"/>
              <a:t>More</a:t>
            </a:r>
            <a:r>
              <a:rPr lang="en-US" sz="2800" dirty="0"/>
              <a:t>. New York: Hyperion, 2006. Print.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Citation #2: </a:t>
            </a:r>
            <a:r>
              <a:rPr lang="en-US" sz="2800" dirty="0"/>
              <a:t>Zusak, Markus. </a:t>
            </a:r>
            <a:r>
              <a:rPr lang="en-US" sz="2800" u="sng" dirty="0"/>
              <a:t>The Book Thief</a:t>
            </a:r>
            <a:r>
              <a:rPr lang="en-US" sz="2800" dirty="0"/>
              <a:t>. New York: Alfred A. Knopf, 2005. Print.</a:t>
            </a:r>
            <a:endParaRPr lang="en-US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Citation #3: </a:t>
            </a:r>
            <a:r>
              <a:rPr lang="en-US" sz="2800" dirty="0"/>
              <a:t>Kinsella, W. P.  </a:t>
            </a:r>
            <a:r>
              <a:rPr lang="en-US" sz="2800" u="sng" dirty="0"/>
              <a:t>Shoeless Joe</a:t>
            </a:r>
            <a:r>
              <a:rPr lang="en-US" sz="2800" dirty="0"/>
              <a:t>. New York: </a:t>
            </a:r>
            <a:r>
              <a:rPr lang="en-US" sz="2800" dirty="0" err="1"/>
              <a:t>Ballentine</a:t>
            </a:r>
            <a:r>
              <a:rPr lang="en-US" sz="2800" dirty="0"/>
              <a:t> Books, 1983. Print.</a:t>
            </a:r>
            <a:endParaRPr lang="en-US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rgbClr val="C00000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6263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Anderson, Curtis. </a:t>
            </a:r>
            <a:r>
              <a:rPr lang="en-US" sz="2400" u="sng" dirty="0"/>
              <a:t>The Long Tail: Why the Future Business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is Selling Less of More</a:t>
            </a:r>
            <a:r>
              <a:rPr lang="en-US" sz="2400" dirty="0"/>
              <a:t>. New York: Hyperion,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2006. Print.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Kinsella, W. P.  </a:t>
            </a:r>
            <a:r>
              <a:rPr lang="en-US" sz="2400" u="sng" dirty="0"/>
              <a:t>Shoeless Joe</a:t>
            </a:r>
            <a:r>
              <a:rPr lang="en-US" sz="2400" dirty="0"/>
              <a:t>. New York: </a:t>
            </a:r>
            <a:r>
              <a:rPr lang="en-US" sz="2400" dirty="0" err="1"/>
              <a:t>Ballentine</a:t>
            </a:r>
            <a:r>
              <a:rPr lang="en-US" sz="2400" dirty="0"/>
              <a:t> Books,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1983. Print.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Zusak, Markus. </a:t>
            </a:r>
            <a:r>
              <a:rPr lang="en-US" sz="2400" u="sng" dirty="0"/>
              <a:t>The Book Thief</a:t>
            </a:r>
            <a:r>
              <a:rPr lang="en-US" sz="2400" dirty="0"/>
              <a:t>. New York: Alfred A.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Knopf, 2005. Print.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00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1986845"/>
            <a:ext cx="8081303" cy="351084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March 20,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Now that we have reviewed the major citation formats, take these citations and organize them correctly. </a:t>
            </a:r>
            <a:r>
              <a:rPr lang="en-US" sz="2800" i="1" dirty="0">
                <a:solidFill>
                  <a:srgbClr val="FFFF00"/>
                </a:solidFill>
              </a:rPr>
              <a:t>[Alphabetical by author’s last name.]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MLA Formatting for Works Cited Page:  Practice Drills</a:t>
            </a:r>
          </a:p>
          <a:p>
            <a:pPr marL="0" indent="0">
              <a:buNone/>
            </a:pPr>
            <a:r>
              <a:rPr lang="en-US" sz="2800" b="1" dirty="0"/>
              <a:t>Exercise 14</a:t>
            </a:r>
            <a:r>
              <a:rPr lang="en-US" sz="2800" dirty="0"/>
              <a:t>:  </a:t>
            </a:r>
            <a:r>
              <a:rPr lang="en-US" sz="2800" b="1" dirty="0">
                <a:solidFill>
                  <a:schemeClr val="accent6"/>
                </a:solidFill>
              </a:rPr>
              <a:t>Organize citations correctly (Alphabetical by author’s last name)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Citation #1: </a:t>
            </a:r>
            <a:r>
              <a:rPr lang="en-US" sz="2800" dirty="0"/>
              <a:t>Fox, Michael W. "The Wolf in Your Dog.“ </a:t>
            </a:r>
            <a:r>
              <a:rPr lang="en-US" sz="2800" u="sng" dirty="0"/>
              <a:t>Bark</a:t>
            </a:r>
            <a:r>
              <a:rPr lang="en-US" sz="2800" dirty="0"/>
              <a:t>, Mar. 2008: 85-87. Print.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Citation #2: </a:t>
            </a:r>
            <a:r>
              <a:rPr lang="en-US" sz="2800" dirty="0"/>
              <a:t>Springer, Shira. "Celtics Reserves Are Whizzes vs. Wizards." </a:t>
            </a:r>
            <a:r>
              <a:rPr lang="en-US" sz="2800" u="sng" dirty="0"/>
              <a:t>Boston Globe</a:t>
            </a:r>
            <a:r>
              <a:rPr lang="en-US" sz="2800" dirty="0"/>
              <a:t>, 14 Mar. 2005: D4+. Print.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0070C0"/>
                </a:solidFill>
              </a:rPr>
              <a:t>Citation #3: </a:t>
            </a:r>
            <a:r>
              <a:rPr lang="en-US" sz="2800" dirty="0"/>
              <a:t>Hall, Donald, ed. </a:t>
            </a:r>
            <a:r>
              <a:rPr lang="en-US" sz="2800" u="sng" dirty="0"/>
              <a:t>The Oxford Book of Children's Verse in America</a:t>
            </a:r>
            <a:r>
              <a:rPr lang="en-US" sz="2800" dirty="0"/>
              <a:t>. New  York: Oxford University Press, 1985. Print.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rgbClr val="C00000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678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Fox, Michael W. "The Wolf in Your Dog.“ </a:t>
            </a:r>
            <a:r>
              <a:rPr lang="en-US" sz="2400" u="sng" dirty="0"/>
              <a:t>Bark</a:t>
            </a:r>
            <a:r>
              <a:rPr lang="en-US" sz="2400" dirty="0"/>
              <a:t>, Mar. 2008: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85-87. Print.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Hall, Donald, ed. </a:t>
            </a:r>
            <a:r>
              <a:rPr lang="en-US" sz="2400" u="sng" dirty="0"/>
              <a:t>The Oxford Book of Children's Verse in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America</a:t>
            </a:r>
            <a:r>
              <a:rPr lang="en-US" sz="2400" dirty="0"/>
              <a:t>. New  York: Oxford University Press,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1985. Print.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Springer, Shira. "Celtics Reserves Are Whizzes vs.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Wizards." </a:t>
            </a:r>
            <a:r>
              <a:rPr lang="en-US" sz="2400" u="sng" dirty="0"/>
              <a:t>Boston Globe</a:t>
            </a:r>
            <a:r>
              <a:rPr lang="en-US" sz="2400" dirty="0"/>
              <a:t>, 14 Mar. 2005: D4+. Print.</a:t>
            </a:r>
          </a:p>
        </p:txBody>
      </p:sp>
    </p:spTree>
    <p:extLst>
      <p:ext uri="{BB962C8B-B14F-4D97-AF65-F5344CB8AC3E}">
        <p14:creationId xmlns:p14="http://schemas.microsoft.com/office/powerpoint/2010/main" val="128992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Anderson, Curtis. </a:t>
            </a:r>
            <a:r>
              <a:rPr lang="en-US" sz="3200" u="sng" dirty="0"/>
              <a:t>The Long Tail: Why the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Future Business is Selling Less of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More</a:t>
            </a:r>
            <a:r>
              <a:rPr lang="en-US" sz="3200" dirty="0"/>
              <a:t>.  New York: Hyperion, 2006.  </a:t>
            </a:r>
          </a:p>
          <a:p>
            <a:pPr marL="0" indent="0">
              <a:buNone/>
            </a:pPr>
            <a:r>
              <a:rPr lang="en-US" sz="3200" dirty="0"/>
              <a:t>	Print.</a:t>
            </a:r>
          </a:p>
        </p:txBody>
      </p:sp>
    </p:spTree>
    <p:extLst>
      <p:ext uri="{BB962C8B-B14F-4D97-AF65-F5344CB8AC3E}">
        <p14:creationId xmlns:p14="http://schemas.microsoft.com/office/powerpoint/2010/main" val="1918134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1986845"/>
            <a:ext cx="8081303" cy="351084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April 10,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Now that we have reviewed the major citation formats, take these citations and organize them correctly. </a:t>
            </a:r>
            <a:r>
              <a:rPr lang="en-US" sz="2800" i="1" dirty="0">
                <a:solidFill>
                  <a:srgbClr val="FFFF00"/>
                </a:solidFill>
              </a:rPr>
              <a:t>[Alphabetical by author’s last name.]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MLA Formatting for Works Cited Page:  Practice Drills</a:t>
            </a:r>
          </a:p>
          <a:p>
            <a:pPr marL="0" indent="0">
              <a:buNone/>
            </a:pPr>
            <a:r>
              <a:rPr lang="en-US" sz="2800" b="1" dirty="0"/>
              <a:t>Exercise 15</a:t>
            </a:r>
            <a:r>
              <a:rPr lang="en-US" sz="2800" dirty="0"/>
              <a:t>:  </a:t>
            </a:r>
            <a:r>
              <a:rPr lang="en-US" sz="2800" b="1" dirty="0">
                <a:solidFill>
                  <a:schemeClr val="accent6"/>
                </a:solidFill>
              </a:rPr>
              <a:t>Organize citations correctly (Alphabetical by author’s last name)</a:t>
            </a: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Citation #1: </a:t>
            </a:r>
            <a:r>
              <a:rPr lang="en-US" sz="2400" dirty="0"/>
              <a:t>Achebe, Chinua. "Uncle Ben's Choice." </a:t>
            </a:r>
            <a:r>
              <a:rPr lang="en-US" sz="2400" u="sng" dirty="0"/>
              <a:t>The Seagull Reader: Literature</a:t>
            </a:r>
            <a:r>
              <a:rPr lang="en-US" sz="2400" dirty="0"/>
              <a:t>. Ed. Joseph Kelly. New York: W. W. Norton &amp; Company, 2005. 23-27. Print.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Citation #2: </a:t>
            </a:r>
            <a:r>
              <a:rPr lang="en-US" sz="2400" dirty="0" err="1"/>
              <a:t>Malless</a:t>
            </a:r>
            <a:r>
              <a:rPr lang="en-US" sz="2400" dirty="0"/>
              <a:t>, Stanley, and Jeffrey </a:t>
            </a:r>
            <a:r>
              <a:rPr lang="en-US" sz="2400" dirty="0" err="1"/>
              <a:t>McQuain</a:t>
            </a:r>
            <a:r>
              <a:rPr lang="en-US" sz="2400" dirty="0"/>
              <a:t>. </a:t>
            </a:r>
            <a:r>
              <a:rPr lang="en-US" sz="2400" u="sng" dirty="0"/>
              <a:t>Coined by God: Words and Phrases That First Appear in the English Translations of the Bible</a:t>
            </a:r>
            <a:r>
              <a:rPr lang="en-US" sz="2400" i="1" dirty="0"/>
              <a:t>. </a:t>
            </a:r>
            <a:r>
              <a:rPr lang="en-US" sz="2400" dirty="0"/>
              <a:t>New York: W. W. Norton &amp; Company, 2003. Print.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Citation #3: </a:t>
            </a:r>
            <a:r>
              <a:rPr lang="en-US" sz="2400" dirty="0"/>
              <a:t>Cooney, Brian C. "Considering Robinson Crusoe's 'Liberty of Conscience' in an Age of Terror." </a:t>
            </a:r>
            <a:r>
              <a:rPr lang="en-US" sz="2400" u="sng" dirty="0"/>
              <a:t>College English</a:t>
            </a:r>
            <a:r>
              <a:rPr lang="en-US" sz="2400" dirty="0"/>
              <a:t>.69.3 (2007): 197-215. Print.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rgbClr val="C00000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481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91911"/>
            <a:ext cx="7315200" cy="6570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Achebe, Chinua. "Uncle Ben's Choice." </a:t>
            </a:r>
            <a:r>
              <a:rPr lang="en-US" sz="2400" u="sng" dirty="0"/>
              <a:t>The Seagull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Reader: Literature</a:t>
            </a:r>
            <a:r>
              <a:rPr lang="en-US" sz="2400" dirty="0"/>
              <a:t>. Ed. Joseph Kelly. New York: </a:t>
            </a:r>
          </a:p>
          <a:p>
            <a:pPr marL="0" indent="0">
              <a:buNone/>
            </a:pPr>
            <a:r>
              <a:rPr lang="en-US" sz="2400" dirty="0"/>
              <a:t>	W. W. Norton &amp; Company, 2005. 23-27. Print.</a:t>
            </a:r>
          </a:p>
          <a:p>
            <a:pPr marL="0" indent="0">
              <a:buNone/>
            </a:pPr>
            <a:r>
              <a:rPr lang="en-US" sz="2400" dirty="0"/>
              <a:t>Cooney, Brian C. "Considering Robinson Crusoe's 'Liberty </a:t>
            </a:r>
          </a:p>
          <a:p>
            <a:pPr marL="0" indent="0">
              <a:buNone/>
            </a:pPr>
            <a:r>
              <a:rPr lang="en-US" sz="2400" dirty="0"/>
              <a:t>	of Conscience' in an Age of Terror." </a:t>
            </a:r>
            <a:r>
              <a:rPr lang="en-US" sz="2400" u="sng" dirty="0"/>
              <a:t>College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English</a:t>
            </a:r>
            <a:r>
              <a:rPr lang="en-US" sz="2400" dirty="0"/>
              <a:t>.69.3 (2007): 197-215. Print.</a:t>
            </a:r>
          </a:p>
          <a:p>
            <a:pPr marL="0" indent="0">
              <a:buNone/>
            </a:pPr>
            <a:r>
              <a:rPr lang="en-US" sz="2400" dirty="0" err="1"/>
              <a:t>Malless</a:t>
            </a:r>
            <a:r>
              <a:rPr lang="en-US" sz="2400" dirty="0"/>
              <a:t>, Stanley, and Jeffrey </a:t>
            </a:r>
            <a:r>
              <a:rPr lang="en-US" sz="2400" dirty="0" err="1"/>
              <a:t>McQuain</a:t>
            </a:r>
            <a:r>
              <a:rPr lang="en-US" sz="2400" dirty="0"/>
              <a:t>. </a:t>
            </a:r>
            <a:r>
              <a:rPr lang="en-US" sz="2400" u="sng" dirty="0"/>
              <a:t>Coined by God: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Words and Phrases That First Appear in the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English Translations of the Bible</a:t>
            </a:r>
            <a:r>
              <a:rPr lang="en-US" sz="2400" i="1" dirty="0"/>
              <a:t>. </a:t>
            </a:r>
            <a:r>
              <a:rPr lang="en-US" sz="2400" dirty="0"/>
              <a:t>New York: W. W. </a:t>
            </a:r>
          </a:p>
          <a:p>
            <a:pPr marL="0" indent="0">
              <a:buNone/>
            </a:pPr>
            <a:r>
              <a:rPr lang="en-US" sz="2400" dirty="0"/>
              <a:t>	Norton &amp; Company, 2003. Print.</a:t>
            </a:r>
          </a:p>
        </p:txBody>
      </p:sp>
    </p:spTree>
    <p:extLst>
      <p:ext uri="{BB962C8B-B14F-4D97-AF65-F5344CB8AC3E}">
        <p14:creationId xmlns:p14="http://schemas.microsoft.com/office/powerpoint/2010/main" val="2242618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2867377"/>
            <a:ext cx="8081303" cy="231422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April 17,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Put what you have learned into practice.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MLA Formatting for Works Cited Page:  Practice Drills</a:t>
            </a:r>
          </a:p>
          <a:p>
            <a:pPr marL="0" indent="0">
              <a:buNone/>
            </a:pPr>
            <a:r>
              <a:rPr lang="en-US" sz="2800" b="1" dirty="0"/>
              <a:t>Exercise 16</a:t>
            </a:r>
            <a:r>
              <a:rPr lang="en-US" sz="2800" dirty="0"/>
              <a:t>:  </a:t>
            </a:r>
            <a:r>
              <a:rPr lang="en-US" sz="2800" b="1" dirty="0"/>
              <a:t>Exercise 1</a:t>
            </a:r>
            <a:r>
              <a:rPr lang="en-US" sz="2800" dirty="0"/>
              <a:t>:  </a:t>
            </a:r>
            <a:r>
              <a:rPr lang="en-US" sz="2800" b="1" dirty="0">
                <a:solidFill>
                  <a:schemeClr val="accent6"/>
                </a:solidFill>
              </a:rPr>
              <a:t>ONE AUTHOR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Author’s Last Name, First Name. 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rgbClr val="92D050"/>
                </a:solidFill>
              </a:rPr>
              <a:t>Title.</a:t>
            </a:r>
            <a:r>
              <a:rPr lang="en-US" sz="2800" dirty="0">
                <a:solidFill>
                  <a:srgbClr val="92D050"/>
                </a:solidFill>
              </a:rPr>
              <a:t>  </a:t>
            </a:r>
            <a:r>
              <a:rPr lang="en-US" sz="2800" dirty="0">
                <a:solidFill>
                  <a:srgbClr val="0070C0"/>
                </a:solidFill>
              </a:rPr>
              <a:t>Publication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	City:  Publisher,  Year of publication.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7030A0"/>
                </a:solidFill>
              </a:rPr>
              <a:t>Medium.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INSTRUCTIONS: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Find </a:t>
            </a:r>
            <a:r>
              <a:rPr lang="en-US" sz="2800" b="1" dirty="0">
                <a:solidFill>
                  <a:schemeClr val="tx1"/>
                </a:solidFill>
              </a:rPr>
              <a:t>two</a:t>
            </a:r>
            <a:r>
              <a:rPr lang="en-US" sz="2800" dirty="0">
                <a:solidFill>
                  <a:schemeClr val="tx1"/>
                </a:solidFill>
              </a:rPr>
              <a:t> paperback books in the back and write a proper citation entry for each novel.  Put your name, date, and class period on the paper and </a:t>
            </a:r>
            <a:r>
              <a:rPr lang="en-US" sz="2800" u="sng" dirty="0">
                <a:solidFill>
                  <a:schemeClr val="tx1"/>
                </a:solidFill>
              </a:rPr>
              <a:t>turn it in</a:t>
            </a:r>
            <a:r>
              <a:rPr lang="en-US" sz="2800" dirty="0">
                <a:solidFill>
                  <a:schemeClr val="tx1"/>
                </a:solidFill>
              </a:rPr>
              <a:t> to the tray.</a:t>
            </a:r>
          </a:p>
          <a:p>
            <a:pPr marL="0" indent="0">
              <a:buNone/>
            </a:pPr>
            <a:r>
              <a:rPr lang="en-US" sz="2800" dirty="0"/>
              <a:t>*</a:t>
            </a: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rgbClr val="C00000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705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683977" y="2867377"/>
            <a:ext cx="8081303" cy="231422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April 24,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Put what you have learned into practice.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973970" cy="702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MLA Formatting for Works Cited Page:  Practice Drills</a:t>
            </a:r>
          </a:p>
          <a:p>
            <a:pPr marL="0" indent="0">
              <a:buNone/>
            </a:pPr>
            <a:r>
              <a:rPr lang="en-US" sz="2800" b="1" dirty="0"/>
              <a:t>Exercise 16</a:t>
            </a:r>
            <a:r>
              <a:rPr lang="en-US" sz="2800" dirty="0"/>
              <a:t>:  </a:t>
            </a:r>
            <a:r>
              <a:rPr lang="en-US" sz="2800" b="1" dirty="0"/>
              <a:t>Exercise 1</a:t>
            </a:r>
            <a:r>
              <a:rPr lang="en-US" sz="2800" dirty="0"/>
              <a:t>:  </a:t>
            </a:r>
            <a:r>
              <a:rPr lang="en-US" sz="2800" b="1" dirty="0">
                <a:solidFill>
                  <a:schemeClr val="accent6"/>
                </a:solidFill>
              </a:rPr>
              <a:t>ONE AUTHOR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Author’s Last Name, First Name. 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rgbClr val="92D050"/>
                </a:solidFill>
              </a:rPr>
              <a:t>Title.</a:t>
            </a:r>
            <a:r>
              <a:rPr lang="en-US" sz="2800" dirty="0">
                <a:solidFill>
                  <a:srgbClr val="92D050"/>
                </a:solidFill>
              </a:rPr>
              <a:t>  </a:t>
            </a:r>
            <a:r>
              <a:rPr lang="en-US" sz="2800" dirty="0">
                <a:solidFill>
                  <a:srgbClr val="0070C0"/>
                </a:solidFill>
              </a:rPr>
              <a:t>Publication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	City:  Publisher,  Year of publication.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7030A0"/>
                </a:solidFill>
              </a:rPr>
              <a:t>Medium.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INSTRUCTIONS:  </a:t>
            </a:r>
          </a:p>
          <a:p>
            <a:pPr marL="0" indent="0">
              <a:buNone/>
            </a:pPr>
            <a:r>
              <a:rPr lang="en-US" sz="2800">
                <a:solidFill>
                  <a:schemeClr val="tx1"/>
                </a:solidFill>
              </a:rPr>
              <a:t>Find </a:t>
            </a:r>
            <a:r>
              <a:rPr lang="en-US" sz="2800" b="1">
                <a:solidFill>
                  <a:schemeClr val="tx1"/>
                </a:solidFill>
              </a:rPr>
              <a:t>three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paperback books in the back and write a proper citation entry for each novel.  Put your name, date, and class period on the paper and </a:t>
            </a:r>
            <a:r>
              <a:rPr lang="en-US" sz="2800" u="sng" dirty="0">
                <a:solidFill>
                  <a:schemeClr val="tx1"/>
                </a:solidFill>
              </a:rPr>
              <a:t>turn it in</a:t>
            </a:r>
            <a:r>
              <a:rPr lang="en-US" sz="2800" dirty="0">
                <a:solidFill>
                  <a:schemeClr val="tx1"/>
                </a:solidFill>
              </a:rPr>
              <a:t> to the tray.</a:t>
            </a:r>
          </a:p>
          <a:p>
            <a:pPr marL="0" indent="0">
              <a:buNone/>
            </a:pPr>
            <a:r>
              <a:rPr lang="en-US" sz="2800" dirty="0"/>
              <a:t>*</a:t>
            </a:r>
            <a:r>
              <a:rPr lang="en-US" i="1" dirty="0">
                <a:solidFill>
                  <a:schemeClr val="tx1"/>
                </a:solidFill>
              </a:rPr>
              <a:t>** </a:t>
            </a:r>
            <a:r>
              <a:rPr lang="en-US" b="1" i="1" dirty="0">
                <a:solidFill>
                  <a:srgbClr val="C00000"/>
                </a:solidFill>
              </a:rPr>
              <a:t>Remember</a:t>
            </a:r>
            <a:r>
              <a:rPr lang="en-US" i="1" dirty="0">
                <a:solidFill>
                  <a:schemeClr val="tx1"/>
                </a:solidFill>
              </a:rPr>
              <a:t> – when handwriting, do not “write” in italics; underline instead. All entries are </a:t>
            </a:r>
            <a:r>
              <a:rPr lang="en-US" b="1" i="1" dirty="0">
                <a:solidFill>
                  <a:schemeClr val="tx1"/>
                </a:solidFill>
              </a:rPr>
              <a:t>double-spaced</a:t>
            </a:r>
            <a:r>
              <a:rPr lang="en-US" i="1" dirty="0">
                <a:solidFill>
                  <a:schemeClr val="tx1"/>
                </a:solidFill>
              </a:rPr>
              <a:t> and every line after the first line is </a:t>
            </a:r>
            <a:r>
              <a:rPr lang="en-US" b="1" i="1" dirty="0">
                <a:solidFill>
                  <a:schemeClr val="tx1"/>
                </a:solidFill>
              </a:rPr>
              <a:t>indented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02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5583115" y="2954216"/>
            <a:ext cx="4237893" cy="262889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  <a:br>
              <a:rPr lang="en-US" dirty="0"/>
            </a:br>
            <a:r>
              <a:rPr lang="en-US" dirty="0"/>
              <a:t>January 4,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61546"/>
            <a:ext cx="7315200" cy="672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2</a:t>
            </a:r>
            <a:r>
              <a:rPr lang="en-US" dirty="0"/>
              <a:t>: </a:t>
            </a:r>
            <a:r>
              <a:rPr lang="en-US" b="1" dirty="0">
                <a:solidFill>
                  <a:schemeClr val="accent6"/>
                </a:solidFill>
              </a:rPr>
              <a:t>ONE AUTHOR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Author’s Last Name, First Name. 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i="1" dirty="0">
                <a:solidFill>
                  <a:srgbClr val="92D050"/>
                </a:solidFill>
              </a:rPr>
              <a:t>Title.</a:t>
            </a:r>
            <a:r>
              <a:rPr lang="en-US" b="1" dirty="0">
                <a:solidFill>
                  <a:srgbClr val="92D050"/>
                </a:solidFill>
              </a:rPr>
              <a:t>  </a:t>
            </a:r>
            <a:r>
              <a:rPr lang="en-US" b="1" dirty="0">
                <a:solidFill>
                  <a:srgbClr val="0070C0"/>
                </a:solidFill>
              </a:rPr>
              <a:t>Publication City: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Publisher, Year of publication.</a:t>
            </a:r>
            <a:r>
              <a:rPr lang="en-US" b="1" dirty="0"/>
              <a:t>  </a:t>
            </a:r>
            <a:r>
              <a:rPr lang="en-US" b="1" dirty="0">
                <a:solidFill>
                  <a:srgbClr val="7030A0"/>
                </a:solidFill>
              </a:rPr>
              <a:t>Medium.  </a:t>
            </a:r>
          </a:p>
          <a:p>
            <a:pPr marL="0" indent="0">
              <a:buNone/>
            </a:pPr>
            <a:r>
              <a:rPr lang="en-US" dirty="0"/>
              <a:t>** All entries are </a:t>
            </a:r>
            <a:r>
              <a:rPr lang="en-US" b="1" dirty="0"/>
              <a:t>double-spaced</a:t>
            </a:r>
            <a:r>
              <a:rPr lang="en-US" dirty="0"/>
              <a:t> and every line </a:t>
            </a:r>
            <a:r>
              <a:rPr lang="en-US" i="1" dirty="0"/>
              <a:t>after the first line</a:t>
            </a:r>
            <a:r>
              <a:rPr lang="en-US" dirty="0"/>
              <a:t> is </a:t>
            </a:r>
            <a:r>
              <a:rPr lang="en-US" b="1" dirty="0"/>
              <a:t>indented</a:t>
            </a:r>
            <a:r>
              <a:rPr lang="en-US" dirty="0"/>
              <a:t>.</a:t>
            </a:r>
          </a:p>
          <a:p>
            <a:pPr lvl="4"/>
            <a:r>
              <a:rPr lang="en-US" sz="2400" b="1" dirty="0"/>
              <a:t>Author</a:t>
            </a:r>
            <a:r>
              <a:rPr lang="en-US" sz="2400" dirty="0"/>
              <a:t>: Markus Zusak</a:t>
            </a:r>
          </a:p>
          <a:p>
            <a:pPr lvl="4"/>
            <a:r>
              <a:rPr lang="en-US" sz="2400" b="1" dirty="0"/>
              <a:t>Title</a:t>
            </a:r>
            <a:r>
              <a:rPr lang="en-US" sz="2400" dirty="0"/>
              <a:t>:  The Book Thief</a:t>
            </a:r>
          </a:p>
          <a:p>
            <a:pPr lvl="4"/>
            <a:r>
              <a:rPr lang="en-US" sz="2400" b="1" dirty="0"/>
              <a:t>Publication City</a:t>
            </a:r>
            <a:r>
              <a:rPr lang="en-US" sz="2400" dirty="0"/>
              <a:t>:  New York</a:t>
            </a:r>
          </a:p>
          <a:p>
            <a:pPr lvl="4"/>
            <a:r>
              <a:rPr lang="en-US" sz="2400" b="1" dirty="0"/>
              <a:t>Publisher</a:t>
            </a:r>
            <a:r>
              <a:rPr lang="en-US" sz="2400" dirty="0"/>
              <a:t>:  Alfred A. Knopf</a:t>
            </a:r>
          </a:p>
          <a:p>
            <a:pPr lvl="4"/>
            <a:r>
              <a:rPr lang="en-US" sz="2400" b="1" dirty="0"/>
              <a:t>Year of Publication</a:t>
            </a:r>
            <a:r>
              <a:rPr lang="en-US" sz="2400" dirty="0"/>
              <a:t>:  2005</a:t>
            </a:r>
          </a:p>
          <a:p>
            <a:pPr lvl="4"/>
            <a:r>
              <a:rPr lang="en-US" sz="2400" b="1" dirty="0"/>
              <a:t>Medium</a:t>
            </a:r>
            <a:r>
              <a:rPr lang="en-US" sz="2400" dirty="0"/>
              <a:t>:  Print</a:t>
            </a:r>
          </a:p>
          <a:p>
            <a:r>
              <a:rPr lang="en-US" dirty="0"/>
              <a:t>** Remember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135040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Zusak, Markus. </a:t>
            </a:r>
            <a:r>
              <a:rPr lang="en-US" sz="3200" u="sng" dirty="0"/>
              <a:t>The Book Thief</a:t>
            </a:r>
            <a:r>
              <a:rPr lang="en-US" sz="3200" dirty="0"/>
              <a:t>. New York: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Alfred A. Knopf, 2005. Print.</a:t>
            </a:r>
          </a:p>
        </p:txBody>
      </p:sp>
    </p:spTree>
    <p:extLst>
      <p:ext uri="{BB962C8B-B14F-4D97-AF65-F5344CB8AC3E}">
        <p14:creationId xmlns:p14="http://schemas.microsoft.com/office/powerpoint/2010/main" val="228915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5741378" y="2866293"/>
            <a:ext cx="3982914" cy="267286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</a:t>
            </a:r>
            <a:br>
              <a:rPr lang="en-US" dirty="0"/>
            </a:br>
            <a:r>
              <a:rPr lang="en-US" dirty="0"/>
              <a:t>January 5,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61546"/>
            <a:ext cx="7315200" cy="672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3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ONE AUTHOR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Author’s Last Name, First Name. 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i="1" dirty="0">
                <a:solidFill>
                  <a:srgbClr val="92D050"/>
                </a:solidFill>
              </a:rPr>
              <a:t>Title.</a:t>
            </a:r>
            <a:r>
              <a:rPr lang="en-US" b="1" dirty="0">
                <a:solidFill>
                  <a:srgbClr val="92D050"/>
                </a:solidFill>
              </a:rPr>
              <a:t>  </a:t>
            </a:r>
            <a:r>
              <a:rPr lang="en-US" b="1" dirty="0">
                <a:solidFill>
                  <a:srgbClr val="0070C0"/>
                </a:solidFill>
              </a:rPr>
              <a:t>Publication City: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Publisher, Year of publication.</a:t>
            </a:r>
            <a:r>
              <a:rPr lang="en-US" b="1" dirty="0"/>
              <a:t>  </a:t>
            </a:r>
            <a:r>
              <a:rPr lang="en-US" b="1" dirty="0">
                <a:solidFill>
                  <a:srgbClr val="7030A0"/>
                </a:solidFill>
              </a:rPr>
              <a:t>Medium.  </a:t>
            </a:r>
          </a:p>
          <a:p>
            <a:pPr marL="0" indent="0">
              <a:buNone/>
            </a:pPr>
            <a:r>
              <a:rPr lang="en-US" dirty="0"/>
              <a:t>** All entries are </a:t>
            </a:r>
            <a:r>
              <a:rPr lang="en-US" b="1" dirty="0"/>
              <a:t>double-spaced</a:t>
            </a:r>
            <a:r>
              <a:rPr lang="en-US" dirty="0"/>
              <a:t> and every line </a:t>
            </a:r>
            <a:r>
              <a:rPr lang="en-US" i="1" dirty="0"/>
              <a:t>after the first line</a:t>
            </a:r>
            <a:r>
              <a:rPr lang="en-US" dirty="0"/>
              <a:t> is </a:t>
            </a:r>
            <a:r>
              <a:rPr lang="en-US" b="1" dirty="0"/>
              <a:t>indented</a:t>
            </a:r>
            <a:r>
              <a:rPr lang="en-US" dirty="0"/>
              <a:t>.</a:t>
            </a:r>
          </a:p>
          <a:p>
            <a:pPr lvl="4"/>
            <a:r>
              <a:rPr lang="en-US" sz="2400" b="1" dirty="0"/>
              <a:t>Author</a:t>
            </a:r>
            <a:r>
              <a:rPr lang="en-US" sz="2400" dirty="0"/>
              <a:t>: W. P. Kinsella</a:t>
            </a:r>
          </a:p>
          <a:p>
            <a:pPr lvl="4"/>
            <a:r>
              <a:rPr lang="en-US" sz="2400" b="1" dirty="0"/>
              <a:t>Title</a:t>
            </a:r>
            <a:r>
              <a:rPr lang="en-US" sz="2400" dirty="0"/>
              <a:t>:  Shoeless Joe</a:t>
            </a:r>
          </a:p>
          <a:p>
            <a:pPr lvl="4"/>
            <a:r>
              <a:rPr lang="en-US" sz="2400" b="1" dirty="0"/>
              <a:t>Publication City</a:t>
            </a:r>
            <a:r>
              <a:rPr lang="en-US" sz="2400" dirty="0"/>
              <a:t>:  New York</a:t>
            </a:r>
          </a:p>
          <a:p>
            <a:pPr lvl="4"/>
            <a:r>
              <a:rPr lang="en-US" sz="2400" b="1" dirty="0"/>
              <a:t>Publisher</a:t>
            </a:r>
            <a:r>
              <a:rPr lang="en-US" sz="2400" dirty="0"/>
              <a:t>:  Ballantine Books</a:t>
            </a:r>
          </a:p>
          <a:p>
            <a:pPr lvl="4"/>
            <a:r>
              <a:rPr lang="en-US" sz="2400" b="1" dirty="0"/>
              <a:t>Year of Publication</a:t>
            </a:r>
            <a:r>
              <a:rPr lang="en-US" sz="2400" dirty="0"/>
              <a:t>:  1983</a:t>
            </a:r>
          </a:p>
          <a:p>
            <a:pPr lvl="4"/>
            <a:r>
              <a:rPr lang="en-US" sz="2400" b="1" dirty="0"/>
              <a:t>Medium</a:t>
            </a:r>
            <a:r>
              <a:rPr lang="en-US" sz="2400" dirty="0"/>
              <a:t>:  Print</a:t>
            </a:r>
          </a:p>
          <a:p>
            <a:r>
              <a:rPr lang="en-US" dirty="0"/>
              <a:t>** Remember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93612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Kinsella, W. P.  </a:t>
            </a:r>
            <a:r>
              <a:rPr lang="en-US" sz="3200" u="sng" dirty="0"/>
              <a:t>Shoeless Joe</a:t>
            </a:r>
            <a:r>
              <a:rPr lang="en-US" sz="3200" dirty="0"/>
              <a:t>. New York: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Ballentine</a:t>
            </a:r>
            <a:r>
              <a:rPr lang="en-US" sz="3200" dirty="0"/>
              <a:t> Books, 1983. Print.</a:t>
            </a:r>
          </a:p>
        </p:txBody>
      </p:sp>
    </p:spTree>
    <p:extLst>
      <p:ext uri="{BB962C8B-B14F-4D97-AF65-F5344CB8AC3E}">
        <p14:creationId xmlns:p14="http://schemas.microsoft.com/office/powerpoint/2010/main" val="225471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807069" y="3472963"/>
            <a:ext cx="6998677" cy="242667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  <a:br>
              <a:rPr lang="en-US" dirty="0"/>
            </a:br>
            <a:r>
              <a:rPr lang="en-US" dirty="0"/>
              <a:t>January 9, 2017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Practice writing the following entry on your own notebook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751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/>
              <a:t>MLA Formatting for Works Cited Page:  Practice Drills</a:t>
            </a:r>
          </a:p>
          <a:p>
            <a:pPr marL="0" indent="0">
              <a:buNone/>
            </a:pPr>
            <a:r>
              <a:rPr lang="en-US" b="1" dirty="0"/>
              <a:t>Exercise 4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TWO AUTHORS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Author’s Last Name, First Name, and Second Author’s First and Last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Names. 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i="1" dirty="0">
                <a:solidFill>
                  <a:srgbClr val="92D050"/>
                </a:solidFill>
              </a:rPr>
              <a:t>Title.</a:t>
            </a:r>
            <a:r>
              <a:rPr lang="en-US" dirty="0">
                <a:solidFill>
                  <a:srgbClr val="92D05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Publication City:  Publisher, Year of publication.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Medium.  </a:t>
            </a:r>
          </a:p>
          <a:p>
            <a:pPr marL="0" indent="0">
              <a:buNone/>
            </a:pPr>
            <a:r>
              <a:rPr lang="en-US" dirty="0"/>
              <a:t>** All entries are </a:t>
            </a:r>
            <a:r>
              <a:rPr lang="en-US" b="1" dirty="0"/>
              <a:t>double-spaced</a:t>
            </a:r>
            <a:r>
              <a:rPr lang="en-US" dirty="0"/>
              <a:t> and every line </a:t>
            </a:r>
            <a:r>
              <a:rPr lang="en-US" i="1" dirty="0"/>
              <a:t>after the first line</a:t>
            </a:r>
            <a:r>
              <a:rPr lang="en-US" dirty="0"/>
              <a:t> is </a:t>
            </a:r>
            <a:r>
              <a:rPr lang="en-US" b="1" dirty="0"/>
              <a:t>indented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Authors</a:t>
            </a:r>
            <a:r>
              <a:rPr lang="en-US" dirty="0"/>
              <a:t>: Stanley </a:t>
            </a:r>
            <a:r>
              <a:rPr lang="en-US" dirty="0" err="1"/>
              <a:t>Malass</a:t>
            </a:r>
            <a:r>
              <a:rPr lang="en-US" dirty="0"/>
              <a:t> and Jeffrey </a:t>
            </a:r>
            <a:r>
              <a:rPr lang="en-US" dirty="0" err="1"/>
              <a:t>McQuain</a:t>
            </a:r>
            <a:endParaRPr lang="en-US" dirty="0"/>
          </a:p>
          <a:p>
            <a:r>
              <a:rPr lang="en-US" b="1" dirty="0"/>
              <a:t>Title</a:t>
            </a:r>
            <a:r>
              <a:rPr lang="en-US" dirty="0"/>
              <a:t>:  Coined by God:  Words and Phrases That First Appear in the English Translation of the Bible.</a:t>
            </a:r>
          </a:p>
          <a:p>
            <a:r>
              <a:rPr lang="en-US" b="1" dirty="0"/>
              <a:t>Publication City</a:t>
            </a:r>
            <a:r>
              <a:rPr lang="en-US" dirty="0"/>
              <a:t>:  New York</a:t>
            </a:r>
          </a:p>
          <a:p>
            <a:r>
              <a:rPr lang="en-US" b="1" dirty="0"/>
              <a:t>Publisher</a:t>
            </a:r>
            <a:r>
              <a:rPr lang="en-US" dirty="0"/>
              <a:t>:  W. W. Norton &amp; Company</a:t>
            </a:r>
          </a:p>
          <a:p>
            <a:r>
              <a:rPr lang="en-US" b="1" dirty="0"/>
              <a:t>Year of Publication</a:t>
            </a:r>
            <a:r>
              <a:rPr lang="en-US" dirty="0"/>
              <a:t>:  2003</a:t>
            </a:r>
          </a:p>
          <a:p>
            <a:r>
              <a:rPr lang="en-US" b="1" dirty="0"/>
              <a:t>Medium</a:t>
            </a:r>
            <a:r>
              <a:rPr lang="en-US" dirty="0"/>
              <a:t>:  Print</a:t>
            </a:r>
          </a:p>
          <a:p>
            <a:r>
              <a:rPr lang="en-US" dirty="0"/>
              <a:t>** Remember – when handwriting, do not “write” in italics; underline instead.</a:t>
            </a:r>
          </a:p>
        </p:txBody>
      </p:sp>
    </p:spTree>
    <p:extLst>
      <p:ext uri="{BB962C8B-B14F-4D97-AF65-F5344CB8AC3E}">
        <p14:creationId xmlns:p14="http://schemas.microsoft.com/office/powerpoint/2010/main" val="332482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</a:t>
            </a:r>
            <a:br>
              <a:rPr lang="en-US" dirty="0"/>
            </a:br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Malless</a:t>
            </a:r>
            <a:r>
              <a:rPr lang="en-US" sz="3200" dirty="0"/>
              <a:t>, Stanley, and Jeffrey </a:t>
            </a:r>
            <a:r>
              <a:rPr lang="en-US" sz="3200" dirty="0" err="1"/>
              <a:t>McQuain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u="sng" dirty="0"/>
              <a:t>Coined by God: Words and Phrases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That First Appear in the English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Translations of the Bible</a:t>
            </a:r>
            <a:r>
              <a:rPr lang="en-US" sz="3200" i="1" dirty="0"/>
              <a:t>. </a:t>
            </a:r>
            <a:r>
              <a:rPr lang="en-US" sz="3200" dirty="0"/>
              <a:t>New York: </a:t>
            </a:r>
          </a:p>
          <a:p>
            <a:pPr marL="0" indent="0">
              <a:buNone/>
            </a:pPr>
            <a:r>
              <a:rPr lang="en-US" sz="3200" dirty="0"/>
              <a:t>	W. W. Norton &amp; Company, 2003. </a:t>
            </a:r>
          </a:p>
          <a:p>
            <a:pPr marL="0" indent="0">
              <a:buNone/>
            </a:pPr>
            <a:r>
              <a:rPr lang="en-US" sz="3200" dirty="0"/>
              <a:t>	Print.</a:t>
            </a:r>
          </a:p>
        </p:txBody>
      </p:sp>
    </p:spTree>
    <p:extLst>
      <p:ext uri="{BB962C8B-B14F-4D97-AF65-F5344CB8AC3E}">
        <p14:creationId xmlns:p14="http://schemas.microsoft.com/office/powerpoint/2010/main" val="222344873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906</TotalTime>
  <Words>1054</Words>
  <Application>Microsoft Office PowerPoint</Application>
  <PresentationFormat>Widescreen</PresentationFormat>
  <Paragraphs>310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Corbel</vt:lpstr>
      <vt:lpstr>Wingdings 2</vt:lpstr>
      <vt:lpstr>Frame</vt:lpstr>
      <vt:lpstr>MLA Formatting  Bell Ringers</vt:lpstr>
      <vt:lpstr>TUESDAY January 3, 2017  Practice writing the following entry on your own notebook paper.</vt:lpstr>
      <vt:lpstr>Correct Format</vt:lpstr>
      <vt:lpstr>WEDNESDAY January 4, 2017  Practice writing the following entry on your own notebook paper.</vt:lpstr>
      <vt:lpstr>Correct Format</vt:lpstr>
      <vt:lpstr>THURSDAY January 5, 2017  Practice writing the following entry on your own notebook paper.</vt:lpstr>
      <vt:lpstr>Correct Format</vt:lpstr>
      <vt:lpstr>MONDAY January 9, 2017  Practice writing the following entry on your own notebook paper.</vt:lpstr>
      <vt:lpstr>Correct Format</vt:lpstr>
      <vt:lpstr>TUESDAY January 17, 2017  Practice writing the following entry on your own notebook paper.</vt:lpstr>
      <vt:lpstr>Correct Format</vt:lpstr>
      <vt:lpstr>TUESDAY January 17, 2017  Practice writing the following entry on your own notebook paper.</vt:lpstr>
      <vt:lpstr>Correct Format</vt:lpstr>
      <vt:lpstr>MONDAY January 30, 2017  Practice writing the following entry on your own notebook paper.</vt:lpstr>
      <vt:lpstr>Correct Format</vt:lpstr>
      <vt:lpstr>MONDAY February 6, 2017  Practice writing the following entry on your own notebook paper.</vt:lpstr>
      <vt:lpstr>Correct Format</vt:lpstr>
      <vt:lpstr>MONDAY February 13, 2017  Practice writing the following entry on your own notebook paper.</vt:lpstr>
      <vt:lpstr>Correct Format</vt:lpstr>
      <vt:lpstr>MONDAY February 27, 2017  Practice writing the following entry on your own notebook paper.</vt:lpstr>
      <vt:lpstr>Correct Format</vt:lpstr>
      <vt:lpstr>MONDAY March 6, 2017  Practice writing the following entry on your own notebook paper.</vt:lpstr>
      <vt:lpstr>Correct Format</vt:lpstr>
      <vt:lpstr>MONDAY March 13, 2017  Practice writing the following entry on your own notebook paper.</vt:lpstr>
      <vt:lpstr>Correct Format</vt:lpstr>
      <vt:lpstr>MONDAY March 20, 2017  Now that we have reviewed the major citation formats, take these citations and organize them correctly. [Alphabetical by author’s last name.]</vt:lpstr>
      <vt:lpstr>Correct Format</vt:lpstr>
      <vt:lpstr>MONDAY March 20, 2017  Now that we have reviewed the major citation formats, take these citations and organize them correctly. [Alphabetical by author’s last name.]</vt:lpstr>
      <vt:lpstr>Correct Format</vt:lpstr>
      <vt:lpstr>MONDAY April 10, 2017  Now that we have reviewed the major citation formats, take these citations and organize them correctly. [Alphabetical by author’s last name.]</vt:lpstr>
      <vt:lpstr>Correct Format</vt:lpstr>
      <vt:lpstr>MONDAY April 17, 2017  Put what you have learned into practice.</vt:lpstr>
      <vt:lpstr>MONDAY April 24, 2017  Put what you have learned into practice.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Formatting  Bell Ringers</dc:title>
  <dc:creator>Jennifer Chittaro</dc:creator>
  <cp:lastModifiedBy>Jennifer Chittaro</cp:lastModifiedBy>
  <cp:revision>56</cp:revision>
  <dcterms:created xsi:type="dcterms:W3CDTF">2017-01-02T18:48:14Z</dcterms:created>
  <dcterms:modified xsi:type="dcterms:W3CDTF">2017-04-24T13:04:03Z</dcterms:modified>
</cp:coreProperties>
</file>